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2" r:id="rId3"/>
    <p:sldId id="306" r:id="rId4"/>
    <p:sldId id="307" r:id="rId5"/>
    <p:sldId id="312" r:id="rId6"/>
    <p:sldId id="309" r:id="rId7"/>
    <p:sldId id="310" r:id="rId8"/>
    <p:sldId id="311" r:id="rId9"/>
    <p:sldId id="301" r:id="rId10"/>
    <p:sldId id="313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FF"/>
    <a:srgbClr val="006AE3"/>
    <a:srgbClr val="0066FF"/>
    <a:srgbClr val="0099CC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8" autoAdjust="0"/>
    <p:restoredTop sz="94660"/>
  </p:normalViewPr>
  <p:slideViewPr>
    <p:cSldViewPr>
      <p:cViewPr varScale="1">
        <p:scale>
          <a:sx n="80" d="100"/>
          <a:sy n="80" d="100"/>
        </p:scale>
        <p:origin x="7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219548-601F-4E52-961F-4C159993B1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615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3D8055-C8C8-4D1C-97D9-A4B3A80C8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41068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020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096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770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805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789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572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752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864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975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Copyright (C) 2003 Internatioal Islamic University, Islamabad</a:t>
            </a: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540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EA716-133D-41A2-9117-77FE612C86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38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84254-35F4-4CA2-B79F-6810AF46E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17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110B0-53F2-4163-B83A-152ADA7147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702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7A2FB2E-8CC1-41CB-8125-93352811B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7B18E-8F94-4CBE-BD75-F7B64B8660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80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A1CFB-644C-431E-AD41-818DA1042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369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A17F6-7123-4A6C-8258-7A573EF1C5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5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4995D-BBB7-472B-B640-32F7DAEF6C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55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3C5AF-F630-453C-8255-F613CCDA9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81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CDA97-092E-4B9B-A283-15D9E66A61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6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6D39-2CA5-456A-A6B0-C4DD816050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907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98E75-A1A6-4D91-963E-4EFC574399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66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Copyright (C) International Islamic University, Islamabad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165279-3CB8-4CD9-88EB-221027E2CE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eg"/><Relationship Id="rId10" Type="http://schemas.openxmlformats.org/officeDocument/2006/relationships/image" Target="../media/image15.jpe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hyperlink" Target="mailto:mImran@enterpriseRA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rgbClr val="0066FF"/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 anchor="ctr"/>
          <a:lstStyle/>
          <a:p>
            <a:r>
              <a:rPr lang="en-US" altLang="en-US" sz="3200" b="1" dirty="0" smtClean="0">
                <a:solidFill>
                  <a:schemeClr val="bg1"/>
                </a:solidFill>
              </a:rPr>
              <a:t>Bio-Metrics is the Future of Industrial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IoT</a:t>
            </a:r>
            <a:r>
              <a:rPr lang="en-US" altLang="en-US" sz="3200" b="1" dirty="0">
                <a:solidFill>
                  <a:schemeClr val="bg1"/>
                </a:solidFill>
              </a:rPr>
              <a:t> 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Security (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BioIIoT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)</a:t>
            </a: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8192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i="1" dirty="0" smtClean="0">
                <a:solidFill>
                  <a:schemeClr val="bg1"/>
                </a:solidFill>
              </a:rPr>
              <a:t>Presentation II</a:t>
            </a:r>
          </a:p>
          <a:p>
            <a:pPr>
              <a:lnSpc>
                <a:spcPct val="80000"/>
              </a:lnSpc>
            </a:pPr>
            <a:r>
              <a:rPr lang="en-US" altLang="en-US" sz="1800" b="1" i="1" dirty="0" smtClean="0">
                <a:solidFill>
                  <a:schemeClr val="bg1"/>
                </a:solidFill>
              </a:rPr>
              <a:t>Research (Survey) Paper – Review &amp; Analysis </a:t>
            </a:r>
          </a:p>
          <a:p>
            <a:pPr>
              <a:lnSpc>
                <a:spcPct val="80000"/>
              </a:lnSpc>
            </a:pPr>
            <a:r>
              <a:rPr lang="en-US" altLang="en-US" sz="1800" b="1" i="1" dirty="0" smtClean="0">
                <a:solidFill>
                  <a:schemeClr val="bg1"/>
                </a:solidFill>
              </a:rPr>
              <a:t>(</a:t>
            </a:r>
            <a:r>
              <a:rPr lang="en-US" altLang="en-US" sz="1800" b="1" i="1" dirty="0" err="1" smtClean="0">
                <a:solidFill>
                  <a:schemeClr val="bg1"/>
                </a:solidFill>
              </a:rPr>
              <a:t>IoT</a:t>
            </a:r>
            <a:r>
              <a:rPr lang="en-US" altLang="en-US" sz="1800" b="1" i="1" dirty="0" smtClean="0">
                <a:solidFill>
                  <a:schemeClr val="bg1"/>
                </a:solidFill>
              </a:rPr>
              <a:t> for Next Generation) </a:t>
            </a:r>
            <a:endParaRPr lang="en-US" altLang="en-US" sz="1800" b="1" i="1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solidFill>
                  <a:schemeClr val="bg1"/>
                </a:solidFill>
              </a:rPr>
              <a:t>Muhammad Imran (PhD CS)</a:t>
            </a:r>
            <a:endParaRPr lang="en-US" altLang="en-US" sz="18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endParaRPr lang="en-US" altLang="en-US" sz="1800" b="1" i="1" dirty="0" smtClean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800" b="1" i="1" dirty="0" smtClean="0">
                <a:solidFill>
                  <a:schemeClr val="bg1"/>
                </a:solidFill>
              </a:rPr>
              <a:t>Supervised </a:t>
            </a:r>
            <a:r>
              <a:rPr lang="en-US" altLang="en-US" sz="1800" b="1" i="1" dirty="0">
                <a:solidFill>
                  <a:schemeClr val="bg1"/>
                </a:solidFill>
              </a:rPr>
              <a:t>by </a:t>
            </a:r>
          </a:p>
          <a:p>
            <a:pPr>
              <a:lnSpc>
                <a:spcPct val="80000"/>
              </a:lnSpc>
            </a:pPr>
            <a:r>
              <a:rPr lang="en-US" altLang="en-US" sz="2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Dr</a:t>
            </a:r>
            <a:r>
              <a:rPr lang="en-US" altLang="en-US" sz="2200" dirty="0">
                <a:solidFill>
                  <a:schemeClr val="bg1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Anwar Ghani</a:t>
            </a:r>
            <a:r>
              <a:rPr lang="en-US" altLang="en-US" sz="2200" dirty="0" smtClean="0">
                <a:solidFill>
                  <a:schemeClr val="bg1"/>
                </a:solidFill>
              </a:rPr>
              <a:t> (CS871)</a:t>
            </a:r>
            <a:endParaRPr lang="en-US" altLang="en-US" sz="2200" dirty="0">
              <a:solidFill>
                <a:schemeClr val="bg1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5800" y="5730091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600" dirty="0">
                <a:solidFill>
                  <a:schemeClr val="bg1"/>
                </a:solidFill>
              </a:rPr>
              <a:t>Department </a:t>
            </a:r>
            <a:r>
              <a:rPr lang="en-US" altLang="en-US" sz="1600" dirty="0" smtClean="0">
                <a:solidFill>
                  <a:schemeClr val="bg1"/>
                </a:solidFill>
              </a:rPr>
              <a:t>of </a:t>
            </a:r>
            <a:r>
              <a:rPr lang="en-US" altLang="en-US" sz="1600" dirty="0">
                <a:solidFill>
                  <a:schemeClr val="bg1"/>
                </a:solidFill>
              </a:rPr>
              <a:t>Computer </a:t>
            </a:r>
            <a:r>
              <a:rPr lang="en-US" altLang="en-US" sz="1600" dirty="0" smtClean="0">
                <a:solidFill>
                  <a:schemeClr val="bg1"/>
                </a:solidFill>
              </a:rPr>
              <a:t>Science &amp; Software Engineering </a:t>
            </a:r>
            <a:endParaRPr lang="en-US" altLang="en-US" sz="1600" dirty="0">
              <a:solidFill>
                <a:schemeClr val="bg1"/>
              </a:solidFill>
            </a:endParaRPr>
          </a:p>
          <a:p>
            <a:pPr algn="ctr"/>
            <a:r>
              <a:rPr lang="en-US" altLang="en-US" sz="1600" dirty="0">
                <a:solidFill>
                  <a:schemeClr val="bg1"/>
                </a:solidFill>
              </a:rPr>
              <a:t>Faculty </a:t>
            </a:r>
            <a:r>
              <a:rPr lang="en-US" altLang="en-US" sz="1600" dirty="0" smtClean="0">
                <a:solidFill>
                  <a:schemeClr val="bg1"/>
                </a:solidFill>
              </a:rPr>
              <a:t>of </a:t>
            </a:r>
            <a:r>
              <a:rPr lang="en-US" altLang="en-US" sz="1600" dirty="0">
                <a:solidFill>
                  <a:schemeClr val="bg1"/>
                </a:solidFill>
              </a:rPr>
              <a:t>Applied Sciences</a:t>
            </a:r>
          </a:p>
          <a:p>
            <a:pPr algn="ctr"/>
            <a:r>
              <a:rPr lang="en-US" altLang="en-US" sz="1600" dirty="0">
                <a:solidFill>
                  <a:schemeClr val="bg1"/>
                </a:solidFill>
              </a:rPr>
              <a:t>International Islamic University, Islamabad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1693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" y="993774"/>
            <a:ext cx="8058150" cy="548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6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25" name="Picture 9" descr="siide bar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6018" name="Picture 2" descr="logo65white blu"/>
          <p:cNvPicPr>
            <a:picLocks noChangeAspect="1" noChangeArrowheads="1"/>
          </p:cNvPicPr>
          <p:nvPr/>
        </p:nvPicPr>
        <p:blipFill>
          <a:blip r:embed="rId4">
            <a:lum bright="50000" contrast="-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04963"/>
            <a:ext cx="29337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0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Q &amp; A</a:t>
            </a:r>
          </a:p>
        </p:txBody>
      </p:sp>
      <p:pic>
        <p:nvPicPr>
          <p:cNvPr id="86019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-457200" y="6537523"/>
            <a:ext cx="914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PhD CS                                                                                                        BioIIoT-2K2K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533400" y="3276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Q &amp; A</a:t>
            </a:r>
            <a:br>
              <a:rPr lang="en-US" altLang="en-US" b="1">
                <a:solidFill>
                  <a:schemeClr val="tx1"/>
                </a:solidFill>
              </a:rPr>
            </a:br>
            <a:r>
              <a:rPr lang="en-US" altLang="en-US" b="1">
                <a:solidFill>
                  <a:schemeClr val="tx1"/>
                </a:solidFill>
              </a:rPr>
              <a:t>Thank You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9359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>
                <a:solidFill>
                  <a:schemeClr val="bg1"/>
                </a:solidFill>
              </a:rPr>
              <a:t>Bio-Metrics is the Future of Industrial </a:t>
            </a:r>
            <a:r>
              <a:rPr lang="en-US" altLang="en-US" sz="2400" b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dirty="0">
                <a:solidFill>
                  <a:schemeClr val="bg1"/>
                </a:solidFill>
              </a:rPr>
              <a:t> Security (</a:t>
            </a:r>
            <a:r>
              <a:rPr lang="en-US" altLang="en-US" sz="2400" b="1" dirty="0" err="1">
                <a:solidFill>
                  <a:schemeClr val="bg1"/>
                </a:solidFill>
              </a:rPr>
              <a:t>BioIIoT</a:t>
            </a:r>
            <a:r>
              <a:rPr lang="en-US" altLang="en-US" sz="2400" b="1" dirty="0">
                <a:solidFill>
                  <a:schemeClr val="bg1"/>
                </a:solidFill>
              </a:rPr>
              <a:t>)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12058">
            <a:off x="603650" y="1402336"/>
            <a:ext cx="2023829" cy="26984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59565">
            <a:off x="6500340" y="1728582"/>
            <a:ext cx="2286000" cy="183932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92429">
            <a:off x="6357075" y="4565409"/>
            <a:ext cx="1828649" cy="13775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09127">
            <a:off x="704694" y="3815835"/>
            <a:ext cx="2124075" cy="2152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453" y="1238007"/>
            <a:ext cx="1821457" cy="1160288"/>
          </a:xfrm>
          <a:prstGeom prst="rect">
            <a:avLst/>
          </a:prstGeom>
        </p:spPr>
      </p:pic>
      <p:pic>
        <p:nvPicPr>
          <p:cNvPr id="2050" name="Picture 2" descr="Scientists tweak DNA in viable human embryos | Science | AAA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15434">
            <a:off x="7593209" y="3895958"/>
            <a:ext cx="1512645" cy="85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214436"/>
            <a:ext cx="8763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Internet of Things (</a:t>
            </a:r>
            <a:r>
              <a:rPr lang="en-US" dirty="0" err="1"/>
              <a:t>IoT</a:t>
            </a:r>
            <a:r>
              <a:rPr lang="en-US" dirty="0"/>
              <a:t>) for Next-Generation Smart Systems: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Review of Current Challenges, </a:t>
            </a:r>
            <a:endParaRPr lang="en-US" dirty="0" smtClean="0"/>
          </a:p>
          <a:p>
            <a:r>
              <a:rPr lang="en-US" dirty="0" smtClean="0"/>
              <a:t>Future </a:t>
            </a:r>
            <a:r>
              <a:rPr lang="en-US" dirty="0"/>
              <a:t>Trends and </a:t>
            </a:r>
            <a:endParaRPr lang="en-US" dirty="0" smtClean="0"/>
          </a:p>
          <a:p>
            <a:r>
              <a:rPr lang="en-US" dirty="0" smtClean="0"/>
              <a:t>Prospects </a:t>
            </a:r>
            <a:r>
              <a:rPr lang="en-US" dirty="0"/>
              <a:t>for Emerging 5G-IoT </a:t>
            </a:r>
            <a:r>
              <a:rPr lang="en-US" dirty="0" smtClean="0"/>
              <a:t>Scenarios</a:t>
            </a:r>
          </a:p>
          <a:p>
            <a:endParaRPr lang="en-US" dirty="0"/>
          </a:p>
          <a:p>
            <a:r>
              <a:rPr lang="en-US" dirty="0"/>
              <a:t>SPECIAL SECTION ON ANTENNA AND PROPAGATION FOR 5G AND BEYOND</a:t>
            </a:r>
          </a:p>
          <a:p>
            <a:endParaRPr lang="en-US" dirty="0" smtClean="0"/>
          </a:p>
          <a:p>
            <a:r>
              <a:rPr lang="en-US" dirty="0" smtClean="0"/>
              <a:t>Received </a:t>
            </a:r>
            <a:r>
              <a:rPr lang="en-US" dirty="0"/>
              <a:t>December 30, 2019, accepted January 17, 2020, date of publication January 28, 2020, date of current version February 6, 2020.</a:t>
            </a:r>
          </a:p>
          <a:p>
            <a:r>
              <a:rPr lang="en-US" dirty="0"/>
              <a:t>Digital Object Identifier 10.1109/ACCESS.2020.2970118</a:t>
            </a:r>
          </a:p>
          <a:p>
            <a:endParaRPr lang="en-US" dirty="0"/>
          </a:p>
          <a:p>
            <a:r>
              <a:rPr lang="en-US" dirty="0"/>
              <a:t>This work was supported in part by the Deanship of Scientiﬁc Research, Islamic University of Madinah, Saudi Arabia, under Grant 29/40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This particular Research paper more closer to the Survey based research findings</a:t>
            </a:r>
            <a:r>
              <a:rPr lang="en-US" smtClean="0"/>
              <a:t>, In </a:t>
            </a:r>
            <a:r>
              <a:rPr lang="en-US" dirty="0" smtClean="0"/>
              <a:t>the first part/section, we will cover quick review of the paper </a:t>
            </a:r>
            <a:r>
              <a:rPr lang="en-US" dirty="0" err="1" smtClean="0"/>
              <a:t>wrt</a:t>
            </a:r>
            <a:r>
              <a:rPr lang="en-US" dirty="0" smtClean="0"/>
              <a:t> </a:t>
            </a:r>
            <a:r>
              <a:rPr lang="en-US" dirty="0" err="1" smtClean="0"/>
              <a:t>IoT</a:t>
            </a:r>
            <a:r>
              <a:rPr lang="en-US" dirty="0" smtClean="0"/>
              <a:t> 5G. In the coming sections, we will cover detailed review including Critical Analysis at all.</a:t>
            </a:r>
            <a:endParaRPr lang="en-US" dirty="0"/>
          </a:p>
          <a:p>
            <a:endParaRPr lang="en-US" dirty="0"/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17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4300" y="1143000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Internet of Things (</a:t>
            </a:r>
            <a:r>
              <a:rPr lang="en-US" dirty="0" err="1"/>
              <a:t>IoT</a:t>
            </a:r>
            <a:r>
              <a:rPr lang="en-US" dirty="0"/>
              <a:t>)-centric concepts like augmented </a:t>
            </a:r>
            <a:r>
              <a:rPr lang="en-US" dirty="0" smtClean="0"/>
              <a:t>reality</a:t>
            </a:r>
            <a:endParaRPr lang="en-US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high-resolution </a:t>
            </a:r>
            <a:r>
              <a:rPr lang="en-US" dirty="0"/>
              <a:t>video </a:t>
            </a:r>
            <a:r>
              <a:rPr lang="en-US" dirty="0" smtClean="0"/>
              <a:t>streaming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self-driven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smart environment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e-health </a:t>
            </a:r>
            <a:r>
              <a:rPr lang="en-US" dirty="0"/>
              <a:t>care, etc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These applications require 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higher data-rates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Large bandwidth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Increased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Low latency and high through put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light of these emerging concepts, </a:t>
            </a:r>
            <a:r>
              <a:rPr lang="en-US" dirty="0" err="1"/>
              <a:t>IoT</a:t>
            </a:r>
            <a:r>
              <a:rPr lang="en-US" dirty="0"/>
              <a:t> has revolutionized the world by providing seamless connectivity between heterogeneous networks (</a:t>
            </a:r>
            <a:r>
              <a:rPr lang="en-US" dirty="0" err="1"/>
              <a:t>HetNets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eventual aim of </a:t>
            </a:r>
            <a:r>
              <a:rPr lang="en-US" dirty="0" err="1"/>
              <a:t>IoT</a:t>
            </a:r>
            <a:r>
              <a:rPr lang="en-US" dirty="0"/>
              <a:t> is to introduce the plug and play technology providing the end-user, ease of operation, remotely access control and conﬁgurability.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973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" y="1114485"/>
            <a:ext cx="89154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paper presents the </a:t>
            </a:r>
            <a:r>
              <a:rPr lang="en-US" dirty="0" err="1"/>
              <a:t>IoT</a:t>
            </a:r>
            <a:r>
              <a:rPr lang="en-US" dirty="0"/>
              <a:t> technology from a bird’s eye view covering its statistical/architectural trends, use cases, challenges and future prospects.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paper also presents a detailed and extensive overview of the emerging 5G-IoT scenario.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Fifth </a:t>
            </a:r>
            <a:r>
              <a:rPr lang="en-US" dirty="0"/>
              <a:t>Generation (5G) cellular networks provide key enabling technologies for </a:t>
            </a:r>
            <a:r>
              <a:rPr lang="en-US" dirty="0" smtClean="0"/>
              <a:t>the </a:t>
            </a:r>
            <a:r>
              <a:rPr lang="en-US" dirty="0"/>
              <a:t>deployment of the </a:t>
            </a:r>
            <a:r>
              <a:rPr lang="en-US" dirty="0" err="1"/>
              <a:t>IoT</a:t>
            </a:r>
            <a:r>
              <a:rPr lang="en-US" dirty="0"/>
              <a:t> technology. These include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carrier aggregation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multiple-input multiple-output </a:t>
            </a:r>
            <a:r>
              <a:rPr lang="en-US" dirty="0"/>
              <a:t>(MIMO</a:t>
            </a:r>
            <a:r>
              <a:rPr lang="en-US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massive-MIMO </a:t>
            </a:r>
            <a:r>
              <a:rPr lang="en-US" dirty="0"/>
              <a:t>(M-MIMO</a:t>
            </a:r>
            <a:r>
              <a:rPr lang="en-US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coordinated </a:t>
            </a:r>
            <a:r>
              <a:rPr lang="en-US" dirty="0"/>
              <a:t>multipoint processing (</a:t>
            </a:r>
            <a:r>
              <a:rPr lang="en-US" dirty="0" err="1"/>
              <a:t>CoMP</a:t>
            </a:r>
            <a:r>
              <a:rPr lang="en-US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device-to-device </a:t>
            </a:r>
            <a:r>
              <a:rPr lang="en-US" dirty="0"/>
              <a:t>(D2D) </a:t>
            </a:r>
            <a:r>
              <a:rPr lang="en-US" dirty="0" smtClean="0"/>
              <a:t>communications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centralized </a:t>
            </a:r>
            <a:r>
              <a:rPr lang="en-US" dirty="0"/>
              <a:t>radio access network (CRAN</a:t>
            </a:r>
            <a:r>
              <a:rPr lang="en-US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software-deﬁned </a:t>
            </a:r>
            <a:r>
              <a:rPr lang="en-US" dirty="0"/>
              <a:t>wireless sensor </a:t>
            </a:r>
            <a:r>
              <a:rPr lang="en-US" dirty="0" smtClean="0"/>
              <a:t>networking(SD-WSN)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Network function virtualization(NFV)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Cognitive radios(CRs)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500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" y="1114485"/>
            <a:ext cx="891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This paper presents </a:t>
            </a:r>
            <a:r>
              <a:rPr lang="en-US" dirty="0"/>
              <a:t>an exhaustive review for these key enabling technologies and also discusses the new emerging use cases </a:t>
            </a:r>
            <a:r>
              <a:rPr lang="en-US" dirty="0" smtClean="0"/>
              <a:t>of 5G-IoT driven by the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Advances in artiﬁcial intelligence,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Machine and deep learning,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Ongoing 5G initiatives</a:t>
            </a:r>
            <a:r>
              <a:rPr lang="en-US" dirty="0"/>
              <a:t>,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quality </a:t>
            </a:r>
            <a:r>
              <a:rPr lang="en-US" dirty="0"/>
              <a:t>of service (</a:t>
            </a:r>
            <a:r>
              <a:rPr lang="en-US" dirty="0" err="1"/>
              <a:t>QoS</a:t>
            </a:r>
            <a:r>
              <a:rPr lang="en-US" dirty="0"/>
              <a:t>) requirements in 5G and its standardization issues.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Finally</a:t>
            </a:r>
            <a:r>
              <a:rPr lang="en-US" dirty="0"/>
              <a:t>, the paper discusses challenges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implementation of 5G-IoT due to </a:t>
            </a:r>
            <a:r>
              <a:rPr lang="en-US" dirty="0" smtClean="0"/>
              <a:t>high </a:t>
            </a:r>
            <a:r>
              <a:rPr lang="en-US" dirty="0"/>
              <a:t>data-rates requiring both 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	</a:t>
            </a:r>
            <a:r>
              <a:rPr lang="en-US" dirty="0" smtClean="0"/>
              <a:t>cloud-based </a:t>
            </a:r>
            <a:r>
              <a:rPr lang="en-US" dirty="0"/>
              <a:t>platforms and 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	</a:t>
            </a:r>
            <a:r>
              <a:rPr lang="en-US" dirty="0" err="1" smtClean="0"/>
              <a:t>IoT</a:t>
            </a:r>
            <a:r>
              <a:rPr lang="en-US" dirty="0" smtClean="0"/>
              <a:t> </a:t>
            </a:r>
            <a:r>
              <a:rPr lang="en-US" dirty="0"/>
              <a:t>devices based edge computing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18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1152525"/>
            <a:ext cx="8305800" cy="5261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60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2176462"/>
            <a:ext cx="8610600" cy="269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8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837" y="1066800"/>
            <a:ext cx="7934325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9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siide bar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7" name="Picture 9" descr="siide b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477000"/>
            <a:ext cx="9144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z="2400" b="1" i="1" dirty="0">
                <a:solidFill>
                  <a:schemeClr val="bg1"/>
                </a:solidFill>
              </a:rPr>
              <a:t>Research (Survey) Paper – Review &amp; Analysis </a:t>
            </a:r>
            <a:br>
              <a:rPr lang="en-US" altLang="en-US" sz="2400" b="1" i="1" dirty="0">
                <a:solidFill>
                  <a:schemeClr val="bg1"/>
                </a:solidFill>
              </a:rPr>
            </a:br>
            <a:r>
              <a:rPr lang="en-US" altLang="en-US" sz="2400" b="1" i="1" dirty="0">
                <a:solidFill>
                  <a:schemeClr val="bg1"/>
                </a:solidFill>
              </a:rPr>
              <a:t>(</a:t>
            </a:r>
            <a:r>
              <a:rPr lang="en-US" altLang="en-US" sz="2400" b="1" i="1" dirty="0" err="1">
                <a:solidFill>
                  <a:schemeClr val="bg1"/>
                </a:solidFill>
              </a:rPr>
              <a:t>IoT</a:t>
            </a:r>
            <a:r>
              <a:rPr lang="en-US" altLang="en-US" sz="2400" b="1" i="1" dirty="0">
                <a:solidFill>
                  <a:schemeClr val="bg1"/>
                </a:solidFill>
              </a:rPr>
              <a:t> for Next Generation)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0" y="6481763"/>
            <a:ext cx="9144000" cy="0"/>
          </a:xfrm>
          <a:prstGeom prst="line">
            <a:avLst/>
          </a:prstGeom>
          <a:noFill/>
          <a:ln w="44450">
            <a:solidFill>
              <a:srgbClr val="006A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6200" y="6499226"/>
            <a:ext cx="891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sz="1400" b="1" dirty="0" smtClean="0">
                <a:solidFill>
                  <a:schemeClr val="bg1"/>
                </a:solidFill>
              </a:rPr>
              <a:t>Muhammad Imran  PhD CS                                                                                                            BioIIoT-2K2K         </a:t>
            </a:r>
            <a:endParaRPr lang="en-US" altLang="en-US" sz="1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62400" y="1214436"/>
            <a:ext cx="502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dirty="0" smtClean="0"/>
              <a:t>© </a:t>
            </a:r>
            <a:r>
              <a:rPr lang="en-US" dirty="0"/>
              <a:t>2020 enterprise </a:t>
            </a:r>
            <a:r>
              <a:rPr lang="en-US" dirty="0" err="1" smtClean="0"/>
              <a:t>BioMetrics</a:t>
            </a:r>
            <a:endParaRPr lang="en-US" dirty="0" smtClean="0"/>
          </a:p>
          <a:p>
            <a:pPr algn="ctr"/>
            <a:r>
              <a:rPr lang="en-US" b="1" i="1" u="sng" dirty="0" smtClean="0">
                <a:hlinkClick r:id="rId4"/>
              </a:rPr>
              <a:t>mImran@enterpriseRAS.com</a:t>
            </a:r>
            <a:endParaRPr lang="en-US" b="1" i="1" u="sng" dirty="0" smtClean="0"/>
          </a:p>
          <a:p>
            <a:pPr algn="ctr"/>
            <a:r>
              <a:rPr lang="en-US" b="1" i="1" u="sng" dirty="0" smtClean="0"/>
              <a:t>300-9829-300</a:t>
            </a:r>
            <a:endParaRPr lang="en-US" dirty="0"/>
          </a:p>
        </p:txBody>
      </p:sp>
      <p:pic>
        <p:nvPicPr>
          <p:cNvPr id="10" name="Picture 12" descr="logo65whi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-1"/>
            <a:ext cx="762000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3753592"/>
            <a:ext cx="1828649" cy="13775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67" y="1487690"/>
            <a:ext cx="3456233" cy="460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710</Words>
  <Application>Microsoft Office PowerPoint</Application>
  <PresentationFormat>On-screen Show (4:3)</PresentationFormat>
  <Paragraphs>106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Default Design</vt:lpstr>
      <vt:lpstr>Bio-Metrics is the Future of Industrial IoT Security (BioIIoT)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Research (Survey) Paper – Review &amp; Analysis  (IoT for Next Generation)</vt:lpstr>
      <vt:lpstr>Q &amp; A</vt:lpstr>
    </vt:vector>
  </TitlesOfParts>
  <Company>Xyon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Profiler for Transformation Engines in Very Large DataBases</dc:title>
  <dc:creator>Muhammad Imran PhD CS</dc:creator>
  <cp:lastModifiedBy>Microsoft account</cp:lastModifiedBy>
  <cp:revision>155</cp:revision>
  <dcterms:created xsi:type="dcterms:W3CDTF">2000-07-02T15:21:08Z</dcterms:created>
  <dcterms:modified xsi:type="dcterms:W3CDTF">2020-10-05T09:18:27Z</dcterms:modified>
</cp:coreProperties>
</file>